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16C664-8D78-4D53-8E12-2FA6D02A76D4}" v="3" dt="2020-07-27T02:56:10.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82" y="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nso Monarrez" userId="4fc1d9dec4462b20" providerId="LiveId" clId="{6216C664-8D78-4D53-8E12-2FA6D02A76D4}"/>
    <pc:docChg chg="modSld">
      <pc:chgData name="Alonso Monarrez" userId="4fc1d9dec4462b20" providerId="LiveId" clId="{6216C664-8D78-4D53-8E12-2FA6D02A76D4}" dt="2020-07-27T02:56:13.621" v="9" actId="20577"/>
      <pc:docMkLst>
        <pc:docMk/>
      </pc:docMkLst>
      <pc:sldChg chg="modSp">
        <pc:chgData name="Alonso Monarrez" userId="4fc1d9dec4462b20" providerId="LiveId" clId="{6216C664-8D78-4D53-8E12-2FA6D02A76D4}" dt="2020-07-27T02:56:13.621" v="9" actId="20577"/>
        <pc:sldMkLst>
          <pc:docMk/>
          <pc:sldMk cId="0" sldId="294"/>
        </pc:sldMkLst>
        <pc:spChg chg="mod">
          <ac:chgData name="Alonso Monarrez" userId="4fc1d9dec4462b20" providerId="LiveId" clId="{6216C664-8D78-4D53-8E12-2FA6D02A76D4}" dt="2020-07-27T02:56:13.621" v="9" actId="20577"/>
          <ac:spMkLst>
            <pc:docMk/>
            <pc:sldMk cId="0" sldId="294"/>
            <ac:spMk id="28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cee9fbb70_0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cee9fbb70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cee9fbb70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cee9fbb70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cee9fbb70_0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cee9fbb70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cee9fbb70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cee9fbb70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cee9fbb70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cee9fbb70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cee9fbb7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cee9fbb7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cee9fbb70_0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cee9fbb70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cee9fbb70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cee9fbb70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cee9fbb70_0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cee9fbb7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cee9fbb70_0_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cee9fbb70_0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cee9fbb7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cee9fbb7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cee9fbb70_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cee9fbb70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cee9fbb70_0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8cee9fbb70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cee9fbb70_0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cee9fbb70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cee9fbb70_0_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cee9fbb70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cee9fbb70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cee9fbb70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cee9fbb70_0_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cee9fbb70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cee9fbb70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cee9fbb7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cee9fbb70_0_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cee9fbb70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cee9fbb70_0_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cee9fbb70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cee9fbb70_0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cee9fbb70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cee9fbb70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cee9fbb70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cee9fbb70_0_7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cee9fbb70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cee9fbb70_0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cee9fbb70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cee9fbb70_0_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cee9fbb70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cee9fbb70_0_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cee9fbb70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cee9fbb70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cee9fbb70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cee9fbb70_0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cee9fbb70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cee9fbb70_0_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cee9fbb70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cee9fbb70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cee9fbb70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cee9fbb70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cee9fbb70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cee9fbb70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cee9fbb70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cee9fbb70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cee9fbb70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cee9fbb70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cee9fbb70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cee9fbb70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cee9fbb70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cee9fbb70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cee9fbb70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cee9fbb70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cee9fbb70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cee9fbb70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8cee9fbb70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60950" y="417674"/>
            <a:ext cx="8222100" cy="24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Abel Carrasco and Alonso Monarrez (ACAM) University Bank</a:t>
            </a:r>
            <a:endParaRPr/>
          </a:p>
        </p:txBody>
      </p:sp>
      <p:sp>
        <p:nvSpPr>
          <p:cNvPr id="55" name="Google Shape;55;p13"/>
          <p:cNvSpPr txBox="1">
            <a:spLocks noGrp="1"/>
          </p:cNvSpPr>
          <p:nvPr>
            <p:ph type="subTitle" idx="1"/>
          </p:nvPr>
        </p:nvSpPr>
        <p:spPr>
          <a:xfrm>
            <a:off x="460950" y="3360351"/>
            <a:ext cx="8222100" cy="13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a:t>
            </a:r>
            <a:endParaRPr/>
          </a:p>
          <a:p>
            <a:pPr marL="0" lvl="0" indent="0" algn="ctr" rtl="0">
              <a:spcBef>
                <a:spcPts val="0"/>
              </a:spcBef>
              <a:spcAft>
                <a:spcPts val="0"/>
              </a:spcAft>
              <a:buNone/>
            </a:pPr>
            <a:r>
              <a:rPr lang="en"/>
              <a:t>Abel Carrasco</a:t>
            </a:r>
            <a:endParaRPr/>
          </a:p>
          <a:p>
            <a:pPr marL="0" lvl="0" indent="0" algn="ctr" rtl="0">
              <a:spcBef>
                <a:spcPts val="0"/>
              </a:spcBef>
              <a:spcAft>
                <a:spcPts val="0"/>
              </a:spcAft>
              <a:buNone/>
            </a:pPr>
            <a:r>
              <a:rPr lang="en"/>
              <a:t>Alonso Monarrez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Customer (Part 5)</a:t>
            </a:r>
            <a:endParaRPr/>
          </a:p>
        </p:txBody>
      </p:sp>
      <p:pic>
        <p:nvPicPr>
          <p:cNvPr id="109" name="Google Shape;109;p22"/>
          <p:cNvPicPr preferRelativeResize="0"/>
          <p:nvPr/>
        </p:nvPicPr>
        <p:blipFill>
          <a:blip r:embed="rId3">
            <a:alphaModFix/>
          </a:blip>
          <a:stretch>
            <a:fillRect/>
          </a:stretch>
        </p:blipFill>
        <p:spPr>
          <a:xfrm>
            <a:off x="152400" y="731325"/>
            <a:ext cx="8839199" cy="37544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Customer (Part 6)</a:t>
            </a:r>
            <a:endParaRPr/>
          </a:p>
        </p:txBody>
      </p:sp>
      <p:pic>
        <p:nvPicPr>
          <p:cNvPr id="115" name="Google Shape;115;p23"/>
          <p:cNvPicPr preferRelativeResize="0"/>
          <p:nvPr/>
        </p:nvPicPr>
        <p:blipFill>
          <a:blip r:embed="rId3">
            <a:alphaModFix/>
          </a:blip>
          <a:stretch>
            <a:fillRect/>
          </a:stretch>
        </p:blipFill>
        <p:spPr>
          <a:xfrm>
            <a:off x="152400" y="731325"/>
            <a:ext cx="8839196" cy="34496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Customer (Part 7)</a:t>
            </a:r>
            <a:endParaRPr/>
          </a:p>
        </p:txBody>
      </p:sp>
      <p:pic>
        <p:nvPicPr>
          <p:cNvPr id="121" name="Google Shape;121;p24"/>
          <p:cNvPicPr preferRelativeResize="0"/>
          <p:nvPr/>
        </p:nvPicPr>
        <p:blipFill>
          <a:blip r:embed="rId3">
            <a:alphaModFix/>
          </a:blip>
          <a:stretch>
            <a:fillRect/>
          </a:stretch>
        </p:blipFill>
        <p:spPr>
          <a:xfrm>
            <a:off x="152400" y="731325"/>
            <a:ext cx="8839203" cy="34296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Customer (Part 8)</a:t>
            </a:r>
            <a:endParaRPr/>
          </a:p>
        </p:txBody>
      </p:sp>
      <p:pic>
        <p:nvPicPr>
          <p:cNvPr id="127" name="Google Shape;127;p25"/>
          <p:cNvPicPr preferRelativeResize="0"/>
          <p:nvPr/>
        </p:nvPicPr>
        <p:blipFill>
          <a:blip r:embed="rId3">
            <a:alphaModFix/>
          </a:blip>
          <a:stretch>
            <a:fillRect/>
          </a:stretch>
        </p:blipFill>
        <p:spPr>
          <a:xfrm>
            <a:off x="152400" y="731325"/>
            <a:ext cx="8839196" cy="34719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Customer (Part 9)</a:t>
            </a:r>
            <a:endParaRPr/>
          </a:p>
        </p:txBody>
      </p:sp>
      <p:pic>
        <p:nvPicPr>
          <p:cNvPr id="133" name="Google Shape;133;p26"/>
          <p:cNvPicPr preferRelativeResize="0"/>
          <p:nvPr/>
        </p:nvPicPr>
        <p:blipFill>
          <a:blip r:embed="rId3">
            <a:alphaModFix/>
          </a:blip>
          <a:stretch>
            <a:fillRect/>
          </a:stretch>
        </p:blipFill>
        <p:spPr>
          <a:xfrm>
            <a:off x="152400" y="731325"/>
            <a:ext cx="8839196" cy="36132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Customer (Part 10)</a:t>
            </a:r>
            <a:endParaRPr/>
          </a:p>
        </p:txBody>
      </p:sp>
      <p:pic>
        <p:nvPicPr>
          <p:cNvPr id="139" name="Google Shape;139;p27"/>
          <p:cNvPicPr preferRelativeResize="0"/>
          <p:nvPr/>
        </p:nvPicPr>
        <p:blipFill>
          <a:blip r:embed="rId3">
            <a:alphaModFix/>
          </a:blip>
          <a:stretch>
            <a:fillRect/>
          </a:stretch>
        </p:blipFill>
        <p:spPr>
          <a:xfrm>
            <a:off x="152400" y="731325"/>
            <a:ext cx="8839199" cy="374826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BankStatement (Part 1)</a:t>
            </a:r>
            <a:endParaRPr/>
          </a:p>
          <a:p>
            <a:pPr marL="0" lvl="0" indent="0" algn="l" rtl="0">
              <a:spcBef>
                <a:spcPts val="0"/>
              </a:spcBef>
              <a:spcAft>
                <a:spcPts val="0"/>
              </a:spcAft>
              <a:buNone/>
            </a:pPr>
            <a:endParaRPr/>
          </a:p>
        </p:txBody>
      </p:sp>
      <p:pic>
        <p:nvPicPr>
          <p:cNvPr id="145" name="Google Shape;145;p28"/>
          <p:cNvPicPr preferRelativeResize="0"/>
          <p:nvPr/>
        </p:nvPicPr>
        <p:blipFill>
          <a:blip r:embed="rId3">
            <a:alphaModFix/>
          </a:blip>
          <a:stretch>
            <a:fillRect/>
          </a:stretch>
        </p:blipFill>
        <p:spPr>
          <a:xfrm>
            <a:off x="152400" y="726550"/>
            <a:ext cx="8839196" cy="3690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BankStatement (Part 2)</a:t>
            </a:r>
            <a:endParaRPr/>
          </a:p>
          <a:p>
            <a:pPr marL="0" lvl="0" indent="0" algn="l" rtl="0">
              <a:spcBef>
                <a:spcPts val="0"/>
              </a:spcBef>
              <a:spcAft>
                <a:spcPts val="0"/>
              </a:spcAft>
              <a:buNone/>
            </a:pPr>
            <a:endParaRPr/>
          </a:p>
        </p:txBody>
      </p:sp>
      <p:pic>
        <p:nvPicPr>
          <p:cNvPr id="151" name="Google Shape;151;p29"/>
          <p:cNvPicPr preferRelativeResize="0"/>
          <p:nvPr/>
        </p:nvPicPr>
        <p:blipFill>
          <a:blip r:embed="rId3">
            <a:alphaModFix/>
          </a:blip>
          <a:stretch>
            <a:fillRect/>
          </a:stretch>
        </p:blipFill>
        <p:spPr>
          <a:xfrm>
            <a:off x="152400" y="740088"/>
            <a:ext cx="8839203" cy="3663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BankStatement (Part 3)</a:t>
            </a:r>
            <a:endParaRPr/>
          </a:p>
          <a:p>
            <a:pPr marL="0" lvl="0" indent="0" algn="l" rtl="0">
              <a:spcBef>
                <a:spcPts val="0"/>
              </a:spcBef>
              <a:spcAft>
                <a:spcPts val="0"/>
              </a:spcAft>
              <a:buNone/>
            </a:pPr>
            <a:endParaRPr/>
          </a:p>
        </p:txBody>
      </p:sp>
      <p:pic>
        <p:nvPicPr>
          <p:cNvPr id="157" name="Google Shape;157;p30"/>
          <p:cNvPicPr preferRelativeResize="0"/>
          <p:nvPr/>
        </p:nvPicPr>
        <p:blipFill>
          <a:blip r:embed="rId3">
            <a:alphaModFix/>
          </a:blip>
          <a:stretch>
            <a:fillRect/>
          </a:stretch>
        </p:blipFill>
        <p:spPr>
          <a:xfrm>
            <a:off x="152400" y="731325"/>
            <a:ext cx="8839207" cy="37279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BankStatement (Part 4)</a:t>
            </a:r>
            <a:endParaRPr/>
          </a:p>
          <a:p>
            <a:pPr marL="0" lvl="0" indent="0" algn="l" rtl="0">
              <a:spcBef>
                <a:spcPts val="0"/>
              </a:spcBef>
              <a:spcAft>
                <a:spcPts val="0"/>
              </a:spcAft>
              <a:buNone/>
            </a:pPr>
            <a:endParaRPr/>
          </a:p>
        </p:txBody>
      </p:sp>
      <p:pic>
        <p:nvPicPr>
          <p:cNvPr id="163" name="Google Shape;163;p31"/>
          <p:cNvPicPr preferRelativeResize="0"/>
          <p:nvPr/>
        </p:nvPicPr>
        <p:blipFill>
          <a:blip r:embed="rId3">
            <a:alphaModFix/>
          </a:blip>
          <a:stretch>
            <a:fillRect/>
          </a:stretch>
        </p:blipFill>
        <p:spPr>
          <a:xfrm>
            <a:off x="152400" y="731325"/>
            <a:ext cx="8839198" cy="37130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13" y="758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UML Class Diagram</a:t>
            </a:r>
            <a:endParaRPr/>
          </a:p>
        </p:txBody>
      </p:sp>
      <p:pic>
        <p:nvPicPr>
          <p:cNvPr id="61" name="Google Shape;61;p14"/>
          <p:cNvPicPr preferRelativeResize="0"/>
          <p:nvPr/>
        </p:nvPicPr>
        <p:blipFill>
          <a:blip r:embed="rId3">
            <a:alphaModFix/>
          </a:blip>
          <a:stretch>
            <a:fillRect/>
          </a:stretch>
        </p:blipFill>
        <p:spPr>
          <a:xfrm>
            <a:off x="884637" y="683650"/>
            <a:ext cx="7374726" cy="44598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BankStatement (Part 5)</a:t>
            </a:r>
            <a:endParaRPr/>
          </a:p>
          <a:p>
            <a:pPr marL="0" lvl="0" indent="0" algn="l" rtl="0">
              <a:spcBef>
                <a:spcPts val="0"/>
              </a:spcBef>
              <a:spcAft>
                <a:spcPts val="0"/>
              </a:spcAft>
              <a:buNone/>
            </a:pPr>
            <a:endParaRPr/>
          </a:p>
        </p:txBody>
      </p:sp>
      <p:pic>
        <p:nvPicPr>
          <p:cNvPr id="169" name="Google Shape;169;p32"/>
          <p:cNvPicPr preferRelativeResize="0"/>
          <p:nvPr/>
        </p:nvPicPr>
        <p:blipFill>
          <a:blip r:embed="rId3">
            <a:alphaModFix/>
          </a:blip>
          <a:stretch>
            <a:fillRect/>
          </a:stretch>
        </p:blipFill>
        <p:spPr>
          <a:xfrm>
            <a:off x="152400" y="731325"/>
            <a:ext cx="8839207" cy="34526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BankStatement (Part 6)</a:t>
            </a:r>
            <a:endParaRPr/>
          </a:p>
          <a:p>
            <a:pPr marL="0" lvl="0" indent="0" algn="l" rtl="0">
              <a:spcBef>
                <a:spcPts val="0"/>
              </a:spcBef>
              <a:spcAft>
                <a:spcPts val="0"/>
              </a:spcAft>
              <a:buNone/>
            </a:pPr>
            <a:endParaRPr/>
          </a:p>
        </p:txBody>
      </p:sp>
      <p:pic>
        <p:nvPicPr>
          <p:cNvPr id="175" name="Google Shape;175;p33"/>
          <p:cNvPicPr preferRelativeResize="0"/>
          <p:nvPr/>
        </p:nvPicPr>
        <p:blipFill>
          <a:blip r:embed="rId3">
            <a:alphaModFix/>
          </a:blip>
          <a:stretch>
            <a:fillRect/>
          </a:stretch>
        </p:blipFill>
        <p:spPr>
          <a:xfrm>
            <a:off x="152400" y="731325"/>
            <a:ext cx="8839207" cy="34013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BankStatement (Part 7)</a:t>
            </a:r>
            <a:endParaRPr/>
          </a:p>
          <a:p>
            <a:pPr marL="0" lvl="0" indent="0" algn="l" rtl="0">
              <a:spcBef>
                <a:spcPts val="0"/>
              </a:spcBef>
              <a:spcAft>
                <a:spcPts val="0"/>
              </a:spcAft>
              <a:buNone/>
            </a:pPr>
            <a:endParaRPr/>
          </a:p>
        </p:txBody>
      </p:sp>
      <p:pic>
        <p:nvPicPr>
          <p:cNvPr id="181" name="Google Shape;181;p34"/>
          <p:cNvPicPr preferRelativeResize="0"/>
          <p:nvPr/>
        </p:nvPicPr>
        <p:blipFill>
          <a:blip r:embed="rId3">
            <a:alphaModFix/>
          </a:blip>
          <a:stretch>
            <a:fillRect/>
          </a:stretch>
        </p:blipFill>
        <p:spPr>
          <a:xfrm>
            <a:off x="152400" y="731325"/>
            <a:ext cx="8839207" cy="34363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BankStatement (Part 8)</a:t>
            </a:r>
            <a:endParaRPr/>
          </a:p>
          <a:p>
            <a:pPr marL="0" lvl="0" indent="0" algn="l" rtl="0">
              <a:spcBef>
                <a:spcPts val="0"/>
              </a:spcBef>
              <a:spcAft>
                <a:spcPts val="0"/>
              </a:spcAft>
              <a:buNone/>
            </a:pPr>
            <a:endParaRPr/>
          </a:p>
        </p:txBody>
      </p:sp>
      <p:pic>
        <p:nvPicPr>
          <p:cNvPr id="187" name="Google Shape;187;p35"/>
          <p:cNvPicPr preferRelativeResize="0"/>
          <p:nvPr/>
        </p:nvPicPr>
        <p:blipFill>
          <a:blip r:embed="rId3">
            <a:alphaModFix/>
          </a:blip>
          <a:stretch>
            <a:fillRect/>
          </a:stretch>
        </p:blipFill>
        <p:spPr>
          <a:xfrm>
            <a:off x="152400" y="731325"/>
            <a:ext cx="8839204" cy="37932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BankStatement (Part 9)</a:t>
            </a:r>
            <a:endParaRPr/>
          </a:p>
          <a:p>
            <a:pPr marL="0" lvl="0" indent="0" algn="l" rtl="0">
              <a:spcBef>
                <a:spcPts val="0"/>
              </a:spcBef>
              <a:spcAft>
                <a:spcPts val="0"/>
              </a:spcAft>
              <a:buNone/>
            </a:pPr>
            <a:endParaRPr/>
          </a:p>
        </p:txBody>
      </p:sp>
      <p:pic>
        <p:nvPicPr>
          <p:cNvPr id="193" name="Google Shape;193;p36"/>
          <p:cNvPicPr preferRelativeResize="0"/>
          <p:nvPr/>
        </p:nvPicPr>
        <p:blipFill>
          <a:blip r:embed="rId3">
            <a:alphaModFix/>
          </a:blip>
          <a:stretch>
            <a:fillRect/>
          </a:stretch>
        </p:blipFill>
        <p:spPr>
          <a:xfrm>
            <a:off x="152400" y="731325"/>
            <a:ext cx="8839199" cy="359985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BankStatement (Part 10)</a:t>
            </a:r>
            <a:endParaRPr/>
          </a:p>
          <a:p>
            <a:pPr marL="0" lvl="0" indent="0" algn="l" rtl="0">
              <a:spcBef>
                <a:spcPts val="0"/>
              </a:spcBef>
              <a:spcAft>
                <a:spcPts val="0"/>
              </a:spcAft>
              <a:buNone/>
            </a:pPr>
            <a:endParaRPr/>
          </a:p>
        </p:txBody>
      </p:sp>
      <p:pic>
        <p:nvPicPr>
          <p:cNvPr id="199" name="Google Shape;199;p37"/>
          <p:cNvPicPr preferRelativeResize="0"/>
          <p:nvPr/>
        </p:nvPicPr>
        <p:blipFill>
          <a:blip r:embed="rId3">
            <a:alphaModFix/>
          </a:blip>
          <a:stretch>
            <a:fillRect/>
          </a:stretch>
        </p:blipFill>
        <p:spPr>
          <a:xfrm>
            <a:off x="152400" y="731325"/>
            <a:ext cx="8839200" cy="37329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8"/>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1)</a:t>
            </a:r>
            <a:endParaRPr/>
          </a:p>
          <a:p>
            <a:pPr marL="0" lvl="0" indent="0" algn="l" rtl="0">
              <a:spcBef>
                <a:spcPts val="0"/>
              </a:spcBef>
              <a:spcAft>
                <a:spcPts val="0"/>
              </a:spcAft>
              <a:buNone/>
            </a:pPr>
            <a:endParaRPr/>
          </a:p>
        </p:txBody>
      </p:sp>
      <p:pic>
        <p:nvPicPr>
          <p:cNvPr id="205" name="Google Shape;205;p38"/>
          <p:cNvPicPr preferRelativeResize="0"/>
          <p:nvPr/>
        </p:nvPicPr>
        <p:blipFill>
          <a:blip r:embed="rId3">
            <a:alphaModFix/>
          </a:blip>
          <a:stretch>
            <a:fillRect/>
          </a:stretch>
        </p:blipFill>
        <p:spPr>
          <a:xfrm>
            <a:off x="152400" y="731325"/>
            <a:ext cx="8839197" cy="3293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2)</a:t>
            </a:r>
            <a:endParaRPr/>
          </a:p>
          <a:p>
            <a:pPr marL="0" lvl="0" indent="0" algn="l" rtl="0">
              <a:spcBef>
                <a:spcPts val="0"/>
              </a:spcBef>
              <a:spcAft>
                <a:spcPts val="0"/>
              </a:spcAft>
              <a:buNone/>
            </a:pPr>
            <a:endParaRPr/>
          </a:p>
        </p:txBody>
      </p:sp>
      <p:pic>
        <p:nvPicPr>
          <p:cNvPr id="211" name="Google Shape;211;p39"/>
          <p:cNvPicPr preferRelativeResize="0"/>
          <p:nvPr/>
        </p:nvPicPr>
        <p:blipFill>
          <a:blip r:embed="rId3">
            <a:alphaModFix/>
          </a:blip>
          <a:stretch>
            <a:fillRect/>
          </a:stretch>
        </p:blipFill>
        <p:spPr>
          <a:xfrm>
            <a:off x="152400" y="731325"/>
            <a:ext cx="8839195" cy="36041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3)</a:t>
            </a:r>
            <a:endParaRPr/>
          </a:p>
          <a:p>
            <a:pPr marL="0" lvl="0" indent="0" algn="l" rtl="0">
              <a:spcBef>
                <a:spcPts val="0"/>
              </a:spcBef>
              <a:spcAft>
                <a:spcPts val="0"/>
              </a:spcAft>
              <a:buNone/>
            </a:pPr>
            <a:endParaRPr/>
          </a:p>
        </p:txBody>
      </p:sp>
      <p:pic>
        <p:nvPicPr>
          <p:cNvPr id="217" name="Google Shape;217;p40"/>
          <p:cNvPicPr preferRelativeResize="0"/>
          <p:nvPr/>
        </p:nvPicPr>
        <p:blipFill>
          <a:blip r:embed="rId3">
            <a:alphaModFix/>
          </a:blip>
          <a:stretch>
            <a:fillRect/>
          </a:stretch>
        </p:blipFill>
        <p:spPr>
          <a:xfrm>
            <a:off x="152400" y="731325"/>
            <a:ext cx="8839207" cy="37465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1"/>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4)</a:t>
            </a:r>
            <a:endParaRPr/>
          </a:p>
          <a:p>
            <a:pPr marL="0" lvl="0" indent="0" algn="l" rtl="0">
              <a:spcBef>
                <a:spcPts val="0"/>
              </a:spcBef>
              <a:spcAft>
                <a:spcPts val="0"/>
              </a:spcAft>
              <a:buNone/>
            </a:pPr>
            <a:endParaRPr/>
          </a:p>
        </p:txBody>
      </p:sp>
      <p:pic>
        <p:nvPicPr>
          <p:cNvPr id="223" name="Google Shape;223;p41"/>
          <p:cNvPicPr preferRelativeResize="0"/>
          <p:nvPr/>
        </p:nvPicPr>
        <p:blipFill>
          <a:blip r:embed="rId3">
            <a:alphaModFix/>
          </a:blip>
          <a:stretch>
            <a:fillRect/>
          </a:stretch>
        </p:blipFill>
        <p:spPr>
          <a:xfrm>
            <a:off x="152400" y="731325"/>
            <a:ext cx="8839207" cy="35678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177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did we use Object-Oriented Programming?</a:t>
            </a:r>
            <a:endParaRPr/>
          </a:p>
        </p:txBody>
      </p:sp>
      <p:sp>
        <p:nvSpPr>
          <p:cNvPr id="67" name="Google Shape;67;p15"/>
          <p:cNvSpPr txBox="1">
            <a:spLocks noGrp="1"/>
          </p:cNvSpPr>
          <p:nvPr>
            <p:ph type="body" idx="1"/>
          </p:nvPr>
        </p:nvSpPr>
        <p:spPr>
          <a:xfrm>
            <a:off x="311700" y="749825"/>
            <a:ext cx="8520600" cy="42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Object-Oriented Programming by applying inheritance of the superclasses to their respective subclasses in order to acquire all of the attributes  and behaviors from the parent class without the need to re-define in every single subclass.</a:t>
            </a:r>
            <a:endParaRPr/>
          </a:p>
          <a:p>
            <a:pPr marL="0" lvl="0" indent="0" algn="l" rtl="0">
              <a:spcBef>
                <a:spcPts val="1600"/>
              </a:spcBef>
              <a:spcAft>
                <a:spcPts val="0"/>
              </a:spcAft>
              <a:buNone/>
            </a:pPr>
            <a:r>
              <a:rPr lang="en"/>
              <a:t>Additionally, we used constructors, including the default constructor, setters, and getters throughout the course of our program to initialize objects of a class, assign values to them, and retrieve those values, respectively.</a:t>
            </a:r>
            <a:endParaRPr/>
          </a:p>
          <a:p>
            <a:pPr marL="0" lvl="0" indent="0" algn="l" rtl="0">
              <a:spcBef>
                <a:spcPts val="1600"/>
              </a:spcBef>
              <a:spcAft>
                <a:spcPts val="1600"/>
              </a:spcAft>
              <a:buNone/>
            </a:pPr>
            <a:r>
              <a:rPr lang="en"/>
              <a:t>Lastly, we accounted for the open-closed principle, by which our code was open for extension but closed for modification. That way, we were able to add more functionality to our previously defined methods and classes in order to accommodate new functionalities.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2"/>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5)</a:t>
            </a:r>
            <a:endParaRPr/>
          </a:p>
          <a:p>
            <a:pPr marL="0" lvl="0" indent="0" algn="l" rtl="0">
              <a:spcBef>
                <a:spcPts val="0"/>
              </a:spcBef>
              <a:spcAft>
                <a:spcPts val="0"/>
              </a:spcAft>
              <a:buNone/>
            </a:pPr>
            <a:endParaRPr/>
          </a:p>
        </p:txBody>
      </p:sp>
      <p:pic>
        <p:nvPicPr>
          <p:cNvPr id="229" name="Google Shape;229;p42"/>
          <p:cNvPicPr preferRelativeResize="0"/>
          <p:nvPr/>
        </p:nvPicPr>
        <p:blipFill>
          <a:blip r:embed="rId3">
            <a:alphaModFix/>
          </a:blip>
          <a:stretch>
            <a:fillRect/>
          </a:stretch>
        </p:blipFill>
        <p:spPr>
          <a:xfrm>
            <a:off x="152400" y="731325"/>
            <a:ext cx="8839204" cy="346489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3"/>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6)</a:t>
            </a:r>
            <a:endParaRPr/>
          </a:p>
          <a:p>
            <a:pPr marL="0" lvl="0" indent="0" algn="l" rtl="0">
              <a:spcBef>
                <a:spcPts val="0"/>
              </a:spcBef>
              <a:spcAft>
                <a:spcPts val="0"/>
              </a:spcAft>
              <a:buNone/>
            </a:pPr>
            <a:endParaRPr/>
          </a:p>
        </p:txBody>
      </p:sp>
      <p:pic>
        <p:nvPicPr>
          <p:cNvPr id="235" name="Google Shape;235;p43"/>
          <p:cNvPicPr preferRelativeResize="0"/>
          <p:nvPr/>
        </p:nvPicPr>
        <p:blipFill rotWithShape="1">
          <a:blip r:embed="rId3">
            <a:alphaModFix/>
          </a:blip>
          <a:srcRect t="1293"/>
          <a:stretch/>
        </p:blipFill>
        <p:spPr>
          <a:xfrm>
            <a:off x="152400" y="731325"/>
            <a:ext cx="8839200" cy="3707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4"/>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7)</a:t>
            </a:r>
            <a:endParaRPr/>
          </a:p>
          <a:p>
            <a:pPr marL="0" lvl="0" indent="0" algn="l" rtl="0">
              <a:spcBef>
                <a:spcPts val="0"/>
              </a:spcBef>
              <a:spcAft>
                <a:spcPts val="0"/>
              </a:spcAft>
              <a:buNone/>
            </a:pPr>
            <a:endParaRPr/>
          </a:p>
        </p:txBody>
      </p:sp>
      <p:pic>
        <p:nvPicPr>
          <p:cNvPr id="241" name="Google Shape;241;p44"/>
          <p:cNvPicPr preferRelativeResize="0"/>
          <p:nvPr/>
        </p:nvPicPr>
        <p:blipFill>
          <a:blip r:embed="rId3">
            <a:alphaModFix/>
          </a:blip>
          <a:stretch>
            <a:fillRect/>
          </a:stretch>
        </p:blipFill>
        <p:spPr>
          <a:xfrm>
            <a:off x="152400" y="731325"/>
            <a:ext cx="8839200" cy="360702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5"/>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8)</a:t>
            </a:r>
            <a:endParaRPr/>
          </a:p>
          <a:p>
            <a:pPr marL="0" lvl="0" indent="0" algn="l" rtl="0">
              <a:spcBef>
                <a:spcPts val="0"/>
              </a:spcBef>
              <a:spcAft>
                <a:spcPts val="0"/>
              </a:spcAft>
              <a:buNone/>
            </a:pPr>
            <a:endParaRPr/>
          </a:p>
        </p:txBody>
      </p:sp>
      <p:pic>
        <p:nvPicPr>
          <p:cNvPr id="247" name="Google Shape;247;p45"/>
          <p:cNvPicPr preferRelativeResize="0"/>
          <p:nvPr/>
        </p:nvPicPr>
        <p:blipFill>
          <a:blip r:embed="rId3">
            <a:alphaModFix/>
          </a:blip>
          <a:stretch>
            <a:fillRect/>
          </a:stretch>
        </p:blipFill>
        <p:spPr>
          <a:xfrm>
            <a:off x="152400" y="731325"/>
            <a:ext cx="8839203" cy="3511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6"/>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9)</a:t>
            </a:r>
            <a:endParaRPr/>
          </a:p>
          <a:p>
            <a:pPr marL="0" lvl="0" indent="0" algn="l" rtl="0">
              <a:spcBef>
                <a:spcPts val="0"/>
              </a:spcBef>
              <a:spcAft>
                <a:spcPts val="0"/>
              </a:spcAft>
              <a:buNone/>
            </a:pPr>
            <a:endParaRPr/>
          </a:p>
        </p:txBody>
      </p:sp>
      <p:pic>
        <p:nvPicPr>
          <p:cNvPr id="253" name="Google Shape;253;p46"/>
          <p:cNvPicPr preferRelativeResize="0"/>
          <p:nvPr/>
        </p:nvPicPr>
        <p:blipFill>
          <a:blip r:embed="rId3">
            <a:alphaModFix/>
          </a:blip>
          <a:stretch>
            <a:fillRect/>
          </a:stretch>
        </p:blipFill>
        <p:spPr>
          <a:xfrm>
            <a:off x="152400" y="731325"/>
            <a:ext cx="8839199" cy="34072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7"/>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10)</a:t>
            </a:r>
            <a:endParaRPr/>
          </a:p>
          <a:p>
            <a:pPr marL="0" lvl="0" indent="0" algn="l" rtl="0">
              <a:spcBef>
                <a:spcPts val="0"/>
              </a:spcBef>
              <a:spcAft>
                <a:spcPts val="0"/>
              </a:spcAft>
              <a:buNone/>
            </a:pPr>
            <a:endParaRPr/>
          </a:p>
        </p:txBody>
      </p:sp>
      <p:pic>
        <p:nvPicPr>
          <p:cNvPr id="259" name="Google Shape;259;p47"/>
          <p:cNvPicPr preferRelativeResize="0"/>
          <p:nvPr/>
        </p:nvPicPr>
        <p:blipFill>
          <a:blip r:embed="rId3">
            <a:alphaModFix/>
          </a:blip>
          <a:stretch>
            <a:fillRect/>
          </a:stretch>
        </p:blipFill>
        <p:spPr>
          <a:xfrm>
            <a:off x="152400" y="731325"/>
            <a:ext cx="8839198" cy="318229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11)</a:t>
            </a:r>
            <a:endParaRPr/>
          </a:p>
          <a:p>
            <a:pPr marL="0" lvl="0" indent="0" algn="l" rtl="0">
              <a:spcBef>
                <a:spcPts val="0"/>
              </a:spcBef>
              <a:spcAft>
                <a:spcPts val="0"/>
              </a:spcAft>
              <a:buNone/>
            </a:pPr>
            <a:endParaRPr/>
          </a:p>
        </p:txBody>
      </p:sp>
      <p:pic>
        <p:nvPicPr>
          <p:cNvPr id="265" name="Google Shape;265;p48"/>
          <p:cNvPicPr preferRelativeResize="0"/>
          <p:nvPr/>
        </p:nvPicPr>
        <p:blipFill>
          <a:blip r:embed="rId3">
            <a:alphaModFix/>
          </a:blip>
          <a:stretch>
            <a:fillRect/>
          </a:stretch>
        </p:blipFill>
        <p:spPr>
          <a:xfrm>
            <a:off x="152400" y="731325"/>
            <a:ext cx="8839207" cy="355852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9"/>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RunBank (Part 12)</a:t>
            </a:r>
            <a:endParaRPr/>
          </a:p>
          <a:p>
            <a:pPr marL="0" lvl="0" indent="0" algn="l" rtl="0">
              <a:spcBef>
                <a:spcPts val="0"/>
              </a:spcBef>
              <a:spcAft>
                <a:spcPts val="0"/>
              </a:spcAft>
              <a:buNone/>
            </a:pPr>
            <a:endParaRPr/>
          </a:p>
        </p:txBody>
      </p:sp>
      <p:pic>
        <p:nvPicPr>
          <p:cNvPr id="271" name="Google Shape;271;p49"/>
          <p:cNvPicPr preferRelativeResize="0"/>
          <p:nvPr/>
        </p:nvPicPr>
        <p:blipFill>
          <a:blip r:embed="rId3">
            <a:alphaModFix/>
          </a:blip>
          <a:stretch>
            <a:fillRect/>
          </a:stretch>
        </p:blipFill>
        <p:spPr>
          <a:xfrm>
            <a:off x="152400" y="731325"/>
            <a:ext cx="8839199" cy="372029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p:nvPr>
        </p:nvSpPr>
        <p:spPr>
          <a:xfrm>
            <a:off x="368875" y="87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Reflections</a:t>
            </a:r>
            <a:endParaRPr dirty="0"/>
          </a:p>
        </p:txBody>
      </p:sp>
      <p:sp>
        <p:nvSpPr>
          <p:cNvPr id="277" name="Google Shape;277;p50"/>
          <p:cNvSpPr txBox="1">
            <a:spLocks noGrp="1"/>
          </p:cNvSpPr>
          <p:nvPr>
            <p:ph type="body" idx="1"/>
          </p:nvPr>
        </p:nvSpPr>
        <p:spPr>
          <a:xfrm>
            <a:off x="254525" y="541050"/>
            <a:ext cx="8520600" cy="4574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From the bank assignments, we learned that refactoring is a useful practice that allows us to repurpose our existing code without needing to rebuild it from the ground up or change its main functionality.</a:t>
            </a:r>
            <a:endParaRPr dirty="0"/>
          </a:p>
          <a:p>
            <a:pPr marL="0" lvl="0" indent="0" algn="l" rtl="0">
              <a:spcBef>
                <a:spcPts val="1600"/>
              </a:spcBef>
              <a:spcAft>
                <a:spcPts val="0"/>
              </a:spcAft>
              <a:buNone/>
            </a:pPr>
            <a:r>
              <a:rPr lang="en" dirty="0"/>
              <a:t>We grew as a student by understanding the importance of managing our time efficiently, especially when we had to work together on a somewhat tight schedule.</a:t>
            </a:r>
            <a:endParaRPr dirty="0"/>
          </a:p>
          <a:p>
            <a:pPr marL="0" lvl="0" indent="0" algn="l" rtl="0">
              <a:spcBef>
                <a:spcPts val="1600"/>
              </a:spcBef>
              <a:spcAft>
                <a:spcPts val="1600"/>
              </a:spcAft>
              <a:buNone/>
            </a:pPr>
            <a:r>
              <a:rPr lang="en" dirty="0"/>
              <a:t>To complete this task, we broke up the problem by first communicating with each other to discuss our assigned duties and how we were going to manage them. Once we were done writing a method based on what we discussed, we would show that method to each other and explain how and why it worked to solve a certain aspect of the problem. Afterwords, we would try to combine our methods into one that worked properly. If it did, then we would leave it as is. Otherwise, we would edit it to how it should be until it is incorporated correctly into our code.</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1"/>
          <p:cNvSpPr txBox="1">
            <a:spLocks noGrp="1"/>
          </p:cNvSpPr>
          <p:nvPr>
            <p:ph type="title"/>
          </p:nvPr>
        </p:nvSpPr>
        <p:spPr>
          <a:xfrm>
            <a:off x="311700" y="198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283" name="Google Shape;283;p51"/>
          <p:cNvSpPr txBox="1">
            <a:spLocks noGrp="1"/>
          </p:cNvSpPr>
          <p:nvPr>
            <p:ph type="body" idx="1"/>
          </p:nvPr>
        </p:nvSpPr>
        <p:spPr>
          <a:xfrm>
            <a:off x="311700" y="771275"/>
            <a:ext cx="8520600" cy="4265100"/>
          </a:xfrm>
          <a:prstGeom prst="rect">
            <a:avLst/>
          </a:prstGeom>
        </p:spPr>
        <p:txBody>
          <a:bodyPr spcFirstLastPara="1" wrap="square" lIns="91425" tIns="91425" rIns="91425" bIns="91425" anchor="t" anchorCtr="0">
            <a:noAutofit/>
          </a:bodyPr>
          <a:lstStyle/>
          <a:p>
            <a:pPr marL="0" indent="0">
              <a:spcAft>
                <a:spcPts val="1600"/>
              </a:spcAft>
              <a:buNone/>
            </a:pPr>
            <a:r>
              <a:rPr lang="en-US" dirty="0"/>
              <a:t>Kaleem, D., &amp; Mandal, A. (2018, December 11). </a:t>
            </a:r>
            <a:r>
              <a:rPr lang="en-US" i="1" dirty="0"/>
              <a:t>Sorting a HashMap According to Keys in Java</a:t>
            </a:r>
            <a:r>
              <a:rPr lang="en-US" dirty="0"/>
              <a:t>. </a:t>
            </a:r>
            <a:r>
              <a:rPr lang="en-US" dirty="0" err="1"/>
              <a:t>GeeksforGeeks</a:t>
            </a:r>
            <a:r>
              <a:rPr lang="en-US" dirty="0"/>
              <a:t>. https://www.geeksforgeeks.org/sorting-hashmap-according-key-value-java/.</a:t>
            </a:r>
          </a:p>
          <a:p>
            <a:pPr marL="0" indent="0">
              <a:spcAft>
                <a:spcPts val="1600"/>
              </a:spcAft>
              <a:buNone/>
            </a:pPr>
            <a:r>
              <a:rPr lang="en-US" dirty="0" err="1"/>
              <a:t>Seidl</a:t>
            </a:r>
            <a:r>
              <a:rPr lang="en-US" dirty="0"/>
              <a:t>, M., Scholz, M., </a:t>
            </a:r>
            <a:r>
              <a:rPr lang="en-US" dirty="0" err="1"/>
              <a:t>Huemer</a:t>
            </a:r>
            <a:r>
              <a:rPr lang="en-US" dirty="0"/>
              <a:t>, C., &amp; Kappel, G. (2015). Chapter 4: The Class Diagram. In </a:t>
            </a:r>
            <a:r>
              <a:rPr lang="en-US" i="1" dirty="0"/>
              <a:t>UML @ Classroom: An Introduction to Object-Oriented Modeling</a:t>
            </a:r>
            <a:r>
              <a:rPr lang="en-US" dirty="0"/>
              <a:t> (pp. </a:t>
            </a:r>
            <a:r>
              <a:rPr lang="en-US"/>
              <a:t>60). </a:t>
            </a:r>
            <a:r>
              <a:rPr lang="en-US" dirty="0"/>
              <a:t>essay, Springer.</a:t>
            </a:r>
          </a:p>
          <a:p>
            <a:pPr marL="0" indent="0">
              <a:spcAft>
                <a:spcPts val="1600"/>
              </a:spcAft>
              <a:buNone/>
            </a:pPr>
            <a:r>
              <a:rPr lang="en-US" dirty="0"/>
              <a:t>Sun, K. (2008, December). </a:t>
            </a:r>
            <a:r>
              <a:rPr lang="en-US" i="1" dirty="0"/>
              <a:t>Online Diagram Software &amp; Visual Solution</a:t>
            </a:r>
            <a:r>
              <a:rPr lang="en-US" dirty="0"/>
              <a:t>. </a:t>
            </a:r>
            <a:r>
              <a:rPr lang="en-US" dirty="0" err="1"/>
              <a:t>Lucidchart</a:t>
            </a:r>
            <a:r>
              <a:rPr lang="en-US" dirty="0"/>
              <a:t>. https://www.lucidchart.com/.</a:t>
            </a:r>
          </a:p>
          <a:p>
            <a:pPr marL="0" lvl="0" indent="0" algn="l" rtl="0">
              <a:spcBef>
                <a:spcPts val="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18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UML Use Case Diagram</a:t>
            </a:r>
            <a:endParaRPr/>
          </a:p>
        </p:txBody>
      </p:sp>
      <p:pic>
        <p:nvPicPr>
          <p:cNvPr id="73" name="Google Shape;73;p16"/>
          <p:cNvPicPr preferRelativeResize="0"/>
          <p:nvPr/>
        </p:nvPicPr>
        <p:blipFill>
          <a:blip r:embed="rId3">
            <a:alphaModFix/>
          </a:blip>
          <a:stretch>
            <a:fillRect/>
          </a:stretch>
        </p:blipFill>
        <p:spPr>
          <a:xfrm>
            <a:off x="1461850" y="755175"/>
            <a:ext cx="6220301" cy="4276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46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UML State Diagram</a:t>
            </a:r>
            <a:endParaRPr/>
          </a:p>
        </p:txBody>
      </p:sp>
      <p:pic>
        <p:nvPicPr>
          <p:cNvPr id="79" name="Google Shape;79;p17"/>
          <p:cNvPicPr preferRelativeResize="0"/>
          <p:nvPr/>
        </p:nvPicPr>
        <p:blipFill>
          <a:blip r:embed="rId3">
            <a:alphaModFix/>
          </a:blip>
          <a:stretch>
            <a:fillRect/>
          </a:stretch>
        </p:blipFill>
        <p:spPr>
          <a:xfrm>
            <a:off x="765625" y="719400"/>
            <a:ext cx="7612756" cy="4424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Customer (Part 1)</a:t>
            </a:r>
            <a:endParaRPr/>
          </a:p>
        </p:txBody>
      </p:sp>
      <p:pic>
        <p:nvPicPr>
          <p:cNvPr id="85" name="Google Shape;85;p18"/>
          <p:cNvPicPr preferRelativeResize="0"/>
          <p:nvPr/>
        </p:nvPicPr>
        <p:blipFill>
          <a:blip r:embed="rId3">
            <a:alphaModFix/>
          </a:blip>
          <a:stretch>
            <a:fillRect/>
          </a:stretch>
        </p:blipFill>
        <p:spPr>
          <a:xfrm>
            <a:off x="152400" y="731325"/>
            <a:ext cx="8839207" cy="37426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Customer (Part 2)</a:t>
            </a:r>
            <a:endParaRPr/>
          </a:p>
        </p:txBody>
      </p:sp>
      <p:pic>
        <p:nvPicPr>
          <p:cNvPr id="91" name="Google Shape;91;p19"/>
          <p:cNvPicPr preferRelativeResize="0"/>
          <p:nvPr/>
        </p:nvPicPr>
        <p:blipFill>
          <a:blip r:embed="rId3">
            <a:alphaModFix/>
          </a:blip>
          <a:stretch>
            <a:fillRect/>
          </a:stretch>
        </p:blipFill>
        <p:spPr>
          <a:xfrm>
            <a:off x="152400" y="731325"/>
            <a:ext cx="8839199" cy="37572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Customer (Part 3)</a:t>
            </a:r>
            <a:endParaRPr/>
          </a:p>
        </p:txBody>
      </p:sp>
      <p:pic>
        <p:nvPicPr>
          <p:cNvPr id="97" name="Google Shape;97;p20"/>
          <p:cNvPicPr preferRelativeResize="0"/>
          <p:nvPr/>
        </p:nvPicPr>
        <p:blipFill>
          <a:blip r:embed="rId3">
            <a:alphaModFix/>
          </a:blip>
          <a:stretch>
            <a:fillRect/>
          </a:stretch>
        </p:blipFill>
        <p:spPr>
          <a:xfrm>
            <a:off x="152400" y="731325"/>
            <a:ext cx="8839199" cy="37423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15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Javadoc - Customer (Part 4)</a:t>
            </a:r>
            <a:endParaRPr/>
          </a:p>
        </p:txBody>
      </p:sp>
      <p:pic>
        <p:nvPicPr>
          <p:cNvPr id="103" name="Google Shape;103;p21"/>
          <p:cNvPicPr preferRelativeResize="0"/>
          <p:nvPr/>
        </p:nvPicPr>
        <p:blipFill>
          <a:blip r:embed="rId3">
            <a:alphaModFix/>
          </a:blip>
          <a:stretch>
            <a:fillRect/>
          </a:stretch>
        </p:blipFill>
        <p:spPr>
          <a:xfrm>
            <a:off x="152400" y="731325"/>
            <a:ext cx="8839199" cy="3719073"/>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671</Words>
  <Application>Microsoft Office PowerPoint</Application>
  <PresentationFormat>On-screen Show (16:9)</PresentationFormat>
  <Paragraphs>51</Paragraphs>
  <Slides>39</Slides>
  <Notes>39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39</vt:i4>
      </vt:variant>
    </vt:vector>
  </HeadingPairs>
  <TitlesOfParts>
    <vt:vector size="41" baseType="lpstr">
      <vt:lpstr>Arial</vt:lpstr>
      <vt:lpstr>Simple Light</vt:lpstr>
      <vt:lpstr>The Abel Carrasco and Alonso Monarrez (ACAM) University Bank</vt:lpstr>
      <vt:lpstr>UML Class Diagram</vt:lpstr>
      <vt:lpstr>How did we use Object-Oriented Programming?</vt:lpstr>
      <vt:lpstr>UML Use Case Diagram</vt:lpstr>
      <vt:lpstr>UML State Diagram</vt:lpstr>
      <vt:lpstr>Javadoc - Customer (Part 1)</vt:lpstr>
      <vt:lpstr>Javadoc - Customer (Part 2)</vt:lpstr>
      <vt:lpstr>Javadoc - Customer (Part 3)</vt:lpstr>
      <vt:lpstr>Javadoc - Customer (Part 4)</vt:lpstr>
      <vt:lpstr>Javadoc - Customer (Part 5)</vt:lpstr>
      <vt:lpstr>Javadoc - Customer (Part 6)</vt:lpstr>
      <vt:lpstr>Javadoc - Customer (Part 7)</vt:lpstr>
      <vt:lpstr>Javadoc - Customer (Part 8)</vt:lpstr>
      <vt:lpstr>Javadoc - Customer (Part 9)</vt:lpstr>
      <vt:lpstr>Javadoc - Customer (Part 10)</vt:lpstr>
      <vt:lpstr>Javadoc - BankStatement (Part 1) </vt:lpstr>
      <vt:lpstr>Javadoc - BankStatement (Part 2) </vt:lpstr>
      <vt:lpstr>Javadoc - BankStatement (Part 3) </vt:lpstr>
      <vt:lpstr>Javadoc - BankStatement (Part 4) </vt:lpstr>
      <vt:lpstr>Javadoc - BankStatement (Part 5) </vt:lpstr>
      <vt:lpstr>Javadoc - BankStatement (Part 6) </vt:lpstr>
      <vt:lpstr>Javadoc - BankStatement (Part 7) </vt:lpstr>
      <vt:lpstr>Javadoc - BankStatement (Part 8) </vt:lpstr>
      <vt:lpstr>Javadoc - BankStatement (Part 9) </vt:lpstr>
      <vt:lpstr>Javadoc - BankStatement (Part 10) </vt:lpstr>
      <vt:lpstr>Javadoc - RunBank (Part 1) </vt:lpstr>
      <vt:lpstr>Javadoc - RunBank (Part 2) </vt:lpstr>
      <vt:lpstr>Javadoc - RunBank (Part 3) </vt:lpstr>
      <vt:lpstr>Javadoc - RunBank (Part 4) </vt:lpstr>
      <vt:lpstr>Javadoc - RunBank (Part 5) </vt:lpstr>
      <vt:lpstr>Javadoc - RunBank (Part 6) </vt:lpstr>
      <vt:lpstr>Javadoc - RunBank (Part 7) </vt:lpstr>
      <vt:lpstr>Javadoc - RunBank (Part 8) </vt:lpstr>
      <vt:lpstr>Javadoc - RunBank (Part 9) </vt:lpstr>
      <vt:lpstr>Javadoc - RunBank (Part 10) </vt:lpstr>
      <vt:lpstr>Javadoc - RunBank (Part 11) </vt:lpstr>
      <vt:lpstr>Javadoc - RunBank (Part 12) </vt:lpstr>
      <vt:lpstr>Reflections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Abel Carrasco and Alonso Monarrez (ACAM) University Bank</dc:title>
  <dc:creator>Alonso Monarrez</dc:creator>
  <cp:lastModifiedBy>Alonso Monarrez</cp:lastModifiedBy>
  <cp:revision>1</cp:revision>
  <dcterms:modified xsi:type="dcterms:W3CDTF">2020-07-27T02:56:17Z</dcterms:modified>
</cp:coreProperties>
</file>